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BD46-B184-4278-BDF9-A6764C4D3EF4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18A36-E68D-4DE1-A1F8-DA1E9854D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801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BD46-B184-4278-BDF9-A6764C4D3EF4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18A36-E68D-4DE1-A1F8-DA1E9854D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736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BD46-B184-4278-BDF9-A6764C4D3EF4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18A36-E68D-4DE1-A1F8-DA1E9854D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639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BD46-B184-4278-BDF9-A6764C4D3EF4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18A36-E68D-4DE1-A1F8-DA1E9854D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9944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BD46-B184-4278-BDF9-A6764C4D3EF4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18A36-E68D-4DE1-A1F8-DA1E9854D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784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BD46-B184-4278-BDF9-A6764C4D3EF4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18A36-E68D-4DE1-A1F8-DA1E9854D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842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BD46-B184-4278-BDF9-A6764C4D3EF4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18A36-E68D-4DE1-A1F8-DA1E9854D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865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BD46-B184-4278-BDF9-A6764C4D3EF4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18A36-E68D-4DE1-A1F8-DA1E9854D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285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BD46-B184-4278-BDF9-A6764C4D3EF4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18A36-E68D-4DE1-A1F8-DA1E9854D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050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BD46-B184-4278-BDF9-A6764C4D3EF4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18A36-E68D-4DE1-A1F8-DA1E9854D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275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BD46-B184-4278-BDF9-A6764C4D3EF4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18A36-E68D-4DE1-A1F8-DA1E9854D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577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5BD46-B184-4278-BDF9-A6764C4D3EF4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18A36-E68D-4DE1-A1F8-DA1E9854D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6948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it54.rostrud.gov.ru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Как определить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>минимальное количество работников, подлежащих обучению требованиям охраны труда в учебном центре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030134"/>
            <a:ext cx="9144000" cy="1422400"/>
          </a:xfrm>
        </p:spPr>
        <p:txBody>
          <a:bodyPr>
            <a:normAutofit/>
          </a:bodyPr>
          <a:lstStyle/>
          <a:p>
            <a:r>
              <a:rPr lang="ru-RU" dirty="0" smtClean="0"/>
              <a:t>Постановление  Правительства РФ от 24.12.2021 № 2464 </a:t>
            </a:r>
          </a:p>
          <a:p>
            <a:r>
              <a:rPr lang="ru-RU" dirty="0" smtClean="0"/>
              <a:t>«О порядке обучения по охране труда и проверки знания требований охраны труда»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1250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Расчет </a:t>
            </a:r>
            <a:r>
              <a:rPr lang="ru-RU" sz="2800" dirty="0" smtClean="0">
                <a:solidFill>
                  <a:prstClr val="black"/>
                </a:solidFill>
              </a:rPr>
              <a:t>зависит от:</a:t>
            </a:r>
            <a:br>
              <a:rPr lang="ru-RU" sz="2800" dirty="0" smtClean="0">
                <a:solidFill>
                  <a:prstClr val="black"/>
                </a:solidFill>
              </a:rPr>
            </a:br>
            <a:r>
              <a:rPr lang="ru-RU" sz="2800" dirty="0" smtClean="0">
                <a:solidFill>
                  <a:prstClr val="black"/>
                </a:solidFill>
              </a:rPr>
              <a:t>	1)  среднесписочной </a:t>
            </a:r>
            <a:r>
              <a:rPr lang="ru-RU" sz="2800" dirty="0">
                <a:solidFill>
                  <a:prstClr val="black"/>
                </a:solidFill>
              </a:rPr>
              <a:t>численности </a:t>
            </a:r>
            <a:r>
              <a:rPr lang="ru-RU" sz="2800" dirty="0" smtClean="0">
                <a:solidFill>
                  <a:prstClr val="black"/>
                </a:solidFill>
              </a:rPr>
              <a:t>работников организации</a:t>
            </a:r>
            <a:br>
              <a:rPr lang="ru-RU" sz="2800" dirty="0" smtClean="0">
                <a:solidFill>
                  <a:prstClr val="black"/>
                </a:solidFill>
              </a:rPr>
            </a:br>
            <a:r>
              <a:rPr lang="ru-RU" sz="2800" dirty="0" smtClean="0">
                <a:solidFill>
                  <a:prstClr val="black"/>
                </a:solidFill>
              </a:rPr>
              <a:t>	2)  категории риска организации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3336289"/>
              </p:ext>
            </p:extLst>
          </p:nvPr>
        </p:nvGraphicFramePr>
        <p:xfrm>
          <a:off x="1693331" y="1952978"/>
          <a:ext cx="9660468" cy="4518972"/>
        </p:xfrm>
        <a:graphic>
          <a:graphicData uri="http://schemas.openxmlformats.org/drawingml/2006/table">
            <a:tbl>
              <a:tblPr firstRow="1" firstCol="1" bandRow="1"/>
              <a:tblGrid>
                <a:gridCol w="2414641">
                  <a:extLst>
                    <a:ext uri="{9D8B030D-6E8A-4147-A177-3AD203B41FA5}">
                      <a16:colId xmlns:a16="http://schemas.microsoft.com/office/drawing/2014/main" val="2441685211"/>
                    </a:ext>
                  </a:extLst>
                </a:gridCol>
                <a:gridCol w="2414641">
                  <a:extLst>
                    <a:ext uri="{9D8B030D-6E8A-4147-A177-3AD203B41FA5}">
                      <a16:colId xmlns:a16="http://schemas.microsoft.com/office/drawing/2014/main" val="2863364738"/>
                    </a:ext>
                  </a:extLst>
                </a:gridCol>
                <a:gridCol w="2415593">
                  <a:extLst>
                    <a:ext uri="{9D8B030D-6E8A-4147-A177-3AD203B41FA5}">
                      <a16:colId xmlns:a16="http://schemas.microsoft.com/office/drawing/2014/main" val="2598590167"/>
                    </a:ext>
                  </a:extLst>
                </a:gridCol>
                <a:gridCol w="2415593">
                  <a:extLst>
                    <a:ext uri="{9D8B030D-6E8A-4147-A177-3AD203B41FA5}">
                      <a16:colId xmlns:a16="http://schemas.microsoft.com/office/drawing/2014/main" val="3960922201"/>
                    </a:ext>
                  </a:extLst>
                </a:gridCol>
              </a:tblGrid>
              <a:tr h="52131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Среднесписочная численность работников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Категория риска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7928453"/>
                  </a:ext>
                </a:extLst>
              </a:tr>
              <a:tr h="6709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 категории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Низкий, умеренный, средний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Высокий, значительный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5171092"/>
                  </a:ext>
                </a:extLst>
              </a:tr>
              <a:tr h="3354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554161"/>
                  </a:ext>
                </a:extLst>
              </a:tr>
              <a:tr h="3354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16-50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9222799"/>
                  </a:ext>
                </a:extLst>
              </a:tr>
              <a:tr h="3354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51-250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3893361"/>
                  </a:ext>
                </a:extLst>
              </a:tr>
              <a:tr h="3354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251-500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267569"/>
                  </a:ext>
                </a:extLst>
              </a:tr>
              <a:tr h="3354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501-1000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716827"/>
                  </a:ext>
                </a:extLst>
              </a:tr>
              <a:tr h="3354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1001-5000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899204"/>
                  </a:ext>
                </a:extLst>
              </a:tr>
              <a:tr h="3354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 5000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9591961"/>
                  </a:ext>
                </a:extLst>
              </a:tr>
              <a:tr h="9072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 не менее 3 человек на каждое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обособленное структурное подразделение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4731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2910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230489"/>
            <a:ext cx="9144000" cy="120791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/>
              <a:t/>
            </a:r>
            <a:br>
              <a:rPr lang="ru-RU" sz="2700" b="1" dirty="0"/>
            </a:br>
            <a:r>
              <a:rPr lang="ru-RU" sz="3600" b="1" dirty="0" smtClean="0">
                <a:solidFill>
                  <a:srgbClr val="FF0000"/>
                </a:solidFill>
              </a:rPr>
              <a:t>Как узнать </a:t>
            </a:r>
            <a:r>
              <a:rPr lang="ru-RU" sz="3600" b="1" dirty="0">
                <a:solidFill>
                  <a:srgbClr val="FF0000"/>
                </a:solidFill>
              </a:rPr>
              <a:t>категорию риска, </a:t>
            </a: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которую </a:t>
            </a:r>
            <a:r>
              <a:rPr lang="ru-RU" sz="3600" b="1" dirty="0">
                <a:solidFill>
                  <a:srgbClr val="FF0000"/>
                </a:solidFill>
              </a:rPr>
              <a:t>присвоили </a:t>
            </a:r>
            <a:r>
              <a:rPr lang="ru-RU" sz="3600" b="1" dirty="0" smtClean="0">
                <a:solidFill>
                  <a:srgbClr val="FF0000"/>
                </a:solidFill>
              </a:rPr>
              <a:t>организации?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2946400"/>
            <a:ext cx="9144000" cy="3296355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Информация </a:t>
            </a:r>
            <a:r>
              <a:rPr lang="ru-RU" sz="3200" b="1" dirty="0"/>
              <a:t>о категориях </a:t>
            </a:r>
            <a:endParaRPr lang="ru-RU" sz="3200" b="1" dirty="0" smtClean="0"/>
          </a:p>
          <a:p>
            <a:r>
              <a:rPr lang="ru-RU" sz="3200" b="1" u="sng" dirty="0" smtClean="0"/>
              <a:t>значительного</a:t>
            </a:r>
            <a:r>
              <a:rPr lang="ru-RU" sz="3200" b="1" dirty="0"/>
              <a:t>, </a:t>
            </a:r>
            <a:r>
              <a:rPr lang="ru-RU" sz="3200" b="1" u="sng" dirty="0" smtClean="0"/>
              <a:t>среднего</a:t>
            </a:r>
            <a:r>
              <a:rPr lang="ru-RU" sz="3200" b="1" dirty="0" smtClean="0"/>
              <a:t> </a:t>
            </a:r>
            <a:r>
              <a:rPr lang="ru-RU" sz="3200" b="1" dirty="0"/>
              <a:t>и </a:t>
            </a:r>
            <a:r>
              <a:rPr lang="ru-RU" sz="3200" b="1" u="sng" dirty="0" smtClean="0"/>
              <a:t>умеренного</a:t>
            </a:r>
            <a:r>
              <a:rPr lang="ru-RU" sz="3200" b="1" dirty="0" smtClean="0"/>
              <a:t> </a:t>
            </a:r>
            <a:r>
              <a:rPr lang="ru-RU" sz="3200" b="1" dirty="0"/>
              <a:t>риска </a:t>
            </a:r>
            <a:endParaRPr lang="ru-RU" sz="3200" b="1" dirty="0" smtClean="0"/>
          </a:p>
          <a:p>
            <a:r>
              <a:rPr lang="ru-RU" sz="3200" b="1" dirty="0" smtClean="0"/>
              <a:t>размещена на</a:t>
            </a:r>
            <a:r>
              <a:rPr lang="ru-RU" sz="3200" b="1" dirty="0"/>
              <a:t> </a:t>
            </a:r>
            <a:r>
              <a:rPr lang="ru-RU" sz="3200" b="1" dirty="0" smtClean="0"/>
              <a:t> сайте </a:t>
            </a:r>
          </a:p>
          <a:p>
            <a:r>
              <a:rPr lang="ru-RU" sz="3200" b="1" dirty="0" smtClean="0"/>
              <a:t>территориального органа </a:t>
            </a:r>
            <a:r>
              <a:rPr lang="ru-RU" sz="3200" b="1" dirty="0" err="1"/>
              <a:t>Роструда</a:t>
            </a:r>
            <a:r>
              <a:rPr lang="ru-RU" sz="3200" b="1" dirty="0"/>
              <a:t> — </a:t>
            </a:r>
            <a:r>
              <a:rPr lang="ru-RU" sz="3200" b="1" dirty="0" smtClean="0"/>
              <a:t>ГИТ</a:t>
            </a:r>
          </a:p>
          <a:p>
            <a:r>
              <a:rPr lang="en-US" sz="3200" b="1" dirty="0">
                <a:hlinkClick r:id="rId2"/>
              </a:rPr>
              <a:t>https://git54.rostrud.gov.ru</a:t>
            </a:r>
            <a:r>
              <a:rPr lang="en-US" sz="3200" b="1" dirty="0" smtClean="0">
                <a:hlinkClick r:id="rId2"/>
              </a:rPr>
              <a:t>/</a:t>
            </a:r>
            <a:endParaRPr lang="ru-RU" sz="3200" b="1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" name="Рисунок 3" descr="https://w7.pngwing.com/pngs/335/257/png-transparent-files-view-search-icon-symbol-sign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222" y="983226"/>
            <a:ext cx="1710055" cy="17024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76262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 rotWithShape="1">
          <a:blip r:embed="rId2"/>
          <a:srcRect l="-1210" t="18491" r="575" b="5608"/>
          <a:stretch/>
        </p:blipFill>
        <p:spPr bwMode="auto">
          <a:xfrm>
            <a:off x="1411111" y="699912"/>
            <a:ext cx="9572978" cy="541866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13914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67111" y="699910"/>
            <a:ext cx="6242756" cy="52014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dirty="0" smtClean="0"/>
              <a:t> </a:t>
            </a:r>
            <a:r>
              <a:rPr lang="ru-RU" sz="3600" b="1" dirty="0" smtClean="0">
                <a:solidFill>
                  <a:srgbClr val="FF0000"/>
                </a:solidFill>
              </a:rPr>
              <a:t>Ваши действия:</a:t>
            </a:r>
          </a:p>
          <a:p>
            <a:endParaRPr lang="ru-RU" sz="2400" dirty="0" smtClean="0"/>
          </a:p>
          <a:p>
            <a:r>
              <a:rPr lang="ru-RU" sz="2400" dirty="0" smtClean="0"/>
              <a:t>Найдите </a:t>
            </a:r>
            <a:r>
              <a:rPr lang="ru-RU" sz="2400" dirty="0"/>
              <a:t>информацию в </a:t>
            </a:r>
            <a:r>
              <a:rPr lang="ru-RU" sz="2400" dirty="0" smtClean="0"/>
              <a:t>Перечнях </a:t>
            </a:r>
            <a:r>
              <a:rPr lang="ru-RU" sz="2400" dirty="0"/>
              <a:t>по </a:t>
            </a:r>
            <a:endParaRPr lang="ru-RU" sz="2400" dirty="0" smtClean="0"/>
          </a:p>
          <a:p>
            <a:r>
              <a:rPr lang="ru-RU" sz="2800" b="1" dirty="0" smtClean="0"/>
              <a:t>ИНН</a:t>
            </a:r>
            <a:r>
              <a:rPr lang="ru-RU" sz="2400" dirty="0" smtClean="0"/>
              <a:t> </a:t>
            </a:r>
            <a:r>
              <a:rPr lang="ru-RU" sz="2400" dirty="0"/>
              <a:t>работодателя, так проще и быстрее. </a:t>
            </a:r>
            <a:endParaRPr lang="ru-RU" sz="2400" dirty="0" smtClean="0"/>
          </a:p>
          <a:p>
            <a:r>
              <a:rPr lang="ru-RU" sz="2400" dirty="0" smtClean="0"/>
              <a:t>Если </a:t>
            </a:r>
            <a:r>
              <a:rPr lang="ru-RU" sz="2400" dirty="0"/>
              <a:t>в списках нет вашей компании — ей присвоили низкую </a:t>
            </a:r>
            <a:r>
              <a:rPr lang="ru-RU" sz="2400" dirty="0" smtClean="0"/>
              <a:t>категорию. </a:t>
            </a:r>
          </a:p>
          <a:p>
            <a:endParaRPr lang="ru-RU" sz="2400" dirty="0" smtClean="0"/>
          </a:p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ИЛИ</a:t>
            </a:r>
          </a:p>
          <a:p>
            <a:endParaRPr lang="ru-RU" sz="2400" dirty="0"/>
          </a:p>
          <a:p>
            <a:r>
              <a:rPr lang="ru-RU" sz="2400" dirty="0" smtClean="0"/>
              <a:t>Направьте </a:t>
            </a:r>
            <a:r>
              <a:rPr lang="ru-RU" sz="2800" b="1" dirty="0" smtClean="0"/>
              <a:t>запрос в ГИТ </a:t>
            </a:r>
            <a:r>
              <a:rPr lang="ru-RU" sz="2400" dirty="0" smtClean="0"/>
              <a:t>с</a:t>
            </a:r>
            <a:r>
              <a:rPr lang="ru-RU" sz="2400" dirty="0"/>
              <a:t> просьбой предоставить информацию о категории риска. Ответить вам должны в течение 15 рабочих </a:t>
            </a:r>
            <a:r>
              <a:rPr lang="ru-RU" sz="2400" dirty="0" smtClean="0"/>
              <a:t>дней</a:t>
            </a:r>
            <a:endParaRPr lang="ru-RU" sz="2400" dirty="0"/>
          </a:p>
        </p:txBody>
      </p:sp>
      <p:pic>
        <p:nvPicPr>
          <p:cNvPr id="3" name="Рисунок 2" descr="https://e7.pngegg.com/pngimages/9/185/png-clipart-computer-icons-reading-person-reading-child-tex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8303" y="1693332"/>
            <a:ext cx="2914051" cy="36237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15433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914401"/>
            <a:ext cx="10515600" cy="1501422"/>
          </a:xfrm>
        </p:spPr>
        <p:txBody>
          <a:bodyPr/>
          <a:lstStyle/>
          <a:p>
            <a:pPr algn="ctr"/>
            <a:r>
              <a:rPr lang="ru-RU" b="1" dirty="0" smtClean="0"/>
              <a:t>Успехов в работе, коллеги!</a:t>
            </a:r>
            <a:endParaRPr lang="ru-RU" b="1" dirty="0"/>
          </a:p>
        </p:txBody>
      </p:sp>
      <p:pic>
        <p:nvPicPr>
          <p:cNvPr id="4" name="Рисунок 3" descr="https://4-prazdnik.ru/image/cache/catalog/data/fdacard/20191106/4/oad-iblock-a19-bd90d46c-90e1-11e9-90ae-1cc1dee987cb_94a77fd0-90e4-11e9-90ae-1cc1dee987cb-resize1-800x800.jpe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9279" y="2819330"/>
            <a:ext cx="2567940" cy="25679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949788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88</Words>
  <Application>Microsoft Office PowerPoint</Application>
  <PresentationFormat>Широкоэкранный</PresentationFormat>
  <Paragraphs>58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Как определить минимальное количество работников, подлежащих обучению требованиям охраны труда в учебном центре</vt:lpstr>
      <vt:lpstr>Расчет зависит от:  1)  среднесписочной численности работников организации  2)  категории риска организации</vt:lpstr>
      <vt:lpstr>  Как узнать категорию риска,  которую присвоили организации?</vt:lpstr>
      <vt:lpstr>Презентация PowerPoint</vt:lpstr>
      <vt:lpstr>Презентация PowerPoint</vt:lpstr>
      <vt:lpstr>Успехов в работе, коллеги!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BEST</dc:creator>
  <cp:lastModifiedBy>BEST</cp:lastModifiedBy>
  <cp:revision>17</cp:revision>
  <dcterms:created xsi:type="dcterms:W3CDTF">2022-11-01T01:51:41Z</dcterms:created>
  <dcterms:modified xsi:type="dcterms:W3CDTF">2022-11-01T08:10:03Z</dcterms:modified>
</cp:coreProperties>
</file>